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Play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Play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c22b896e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3c22b896e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c22b896e9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c22b896e9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bf90066c4b_0_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3bf90066c4b_0_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868d9eda5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868d9eda5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bf90066c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bf90066c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bf90066c4b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bf90066c4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bf90066c4b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bf90066c4b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bf90066c4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g3bf90066c4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bf90066c4b_0_2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3bf90066c4b_0_26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3bf90066c4b_0_26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bf90066c4b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g3bf90066c4b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bf90066c4b_0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g3bf90066c4b_0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bf90066c4b_0_4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g3bf90066c4b_0_4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350">
              <a:solidFill>
                <a:srgbClr val="44444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8" name="Google Shape;68;p14"/>
          <p:cNvGrpSpPr/>
          <p:nvPr/>
        </p:nvGrpSpPr>
        <p:grpSpPr>
          <a:xfrm>
            <a:off x="-93" y="-34289"/>
            <a:ext cx="9144095" cy="5177789"/>
            <a:chOff x="-124" y="-45719"/>
            <a:chExt cx="12192127" cy="6903719"/>
          </a:xfrm>
        </p:grpSpPr>
        <p:sp>
          <p:nvSpPr>
            <p:cNvPr id="69" name="Google Shape;69;p14"/>
            <p:cNvSpPr/>
            <p:nvPr/>
          </p:nvSpPr>
          <p:spPr>
            <a:xfrm>
              <a:off x="0" y="0"/>
              <a:ext cx="45600" cy="68580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 flipH="1" rot="5400000">
              <a:off x="3002279" y="3810000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 flipH="1" rot="5400000">
              <a:off x="3002277" y="-3001328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 flipH="1" rot="5400000">
              <a:off x="9098403" y="-3046929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 flipH="1" rot="5400000">
              <a:off x="9098403" y="3764400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12146281" y="-45719"/>
              <a:ext cx="45600" cy="68580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0" name="Google Shape;80;p15"/>
          <p:cNvGrpSpPr/>
          <p:nvPr/>
        </p:nvGrpSpPr>
        <p:grpSpPr>
          <a:xfrm>
            <a:off x="-93" y="-34289"/>
            <a:ext cx="9144095" cy="5177789"/>
            <a:chOff x="-124" y="-45719"/>
            <a:chExt cx="12192127" cy="6903719"/>
          </a:xfrm>
        </p:grpSpPr>
        <p:sp>
          <p:nvSpPr>
            <p:cNvPr id="81" name="Google Shape;81;p15"/>
            <p:cNvSpPr/>
            <p:nvPr/>
          </p:nvSpPr>
          <p:spPr>
            <a:xfrm>
              <a:off x="0" y="0"/>
              <a:ext cx="45600" cy="68580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 flipH="1" rot="5400000">
              <a:off x="3002279" y="3810000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5"/>
            <p:cNvSpPr/>
            <p:nvPr/>
          </p:nvSpPr>
          <p:spPr>
            <a:xfrm flipH="1" rot="5400000">
              <a:off x="3002277" y="-3001328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5"/>
            <p:cNvSpPr/>
            <p:nvPr/>
          </p:nvSpPr>
          <p:spPr>
            <a:xfrm flipH="1" rot="5400000">
              <a:off x="9098403" y="-3046929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5"/>
            <p:cNvSpPr/>
            <p:nvPr/>
          </p:nvSpPr>
          <p:spPr>
            <a:xfrm flipH="1" rot="5400000">
              <a:off x="9098403" y="3764400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12146281" y="-45719"/>
              <a:ext cx="45600" cy="68580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90" name="Google Shape;90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2" name="Google Shape;92;p16"/>
          <p:cNvGrpSpPr/>
          <p:nvPr/>
        </p:nvGrpSpPr>
        <p:grpSpPr>
          <a:xfrm>
            <a:off x="-93" y="-34289"/>
            <a:ext cx="9144095" cy="5177789"/>
            <a:chOff x="-124" y="-45719"/>
            <a:chExt cx="12192127" cy="6903719"/>
          </a:xfrm>
        </p:grpSpPr>
        <p:sp>
          <p:nvSpPr>
            <p:cNvPr id="93" name="Google Shape;93;p16"/>
            <p:cNvSpPr/>
            <p:nvPr/>
          </p:nvSpPr>
          <p:spPr>
            <a:xfrm>
              <a:off x="0" y="0"/>
              <a:ext cx="45600" cy="68580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 flipH="1" rot="5400000">
              <a:off x="3002279" y="3810000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 flipH="1" rot="5400000">
              <a:off x="3002277" y="-3001328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 flipH="1" rot="5400000">
              <a:off x="9098403" y="-3046929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 flipH="1" rot="5400000">
              <a:off x="9098403" y="3764400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12146281" y="-45719"/>
              <a:ext cx="45600" cy="68580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" name="Google Shape;102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" name="Google Shape;103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5" name="Google Shape;105;p17"/>
          <p:cNvGrpSpPr/>
          <p:nvPr/>
        </p:nvGrpSpPr>
        <p:grpSpPr>
          <a:xfrm>
            <a:off x="-93" y="-34289"/>
            <a:ext cx="9144095" cy="5177789"/>
            <a:chOff x="-124" y="-45719"/>
            <a:chExt cx="12192127" cy="6903719"/>
          </a:xfrm>
        </p:grpSpPr>
        <p:sp>
          <p:nvSpPr>
            <p:cNvPr id="106" name="Google Shape;106;p17"/>
            <p:cNvSpPr/>
            <p:nvPr/>
          </p:nvSpPr>
          <p:spPr>
            <a:xfrm>
              <a:off x="0" y="0"/>
              <a:ext cx="45600" cy="68580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7"/>
            <p:cNvSpPr/>
            <p:nvPr/>
          </p:nvSpPr>
          <p:spPr>
            <a:xfrm flipH="1" rot="5400000">
              <a:off x="3002279" y="3810000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7"/>
            <p:cNvSpPr/>
            <p:nvPr/>
          </p:nvSpPr>
          <p:spPr>
            <a:xfrm flipH="1" rot="5400000">
              <a:off x="3002277" y="-3001328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7"/>
            <p:cNvSpPr/>
            <p:nvPr/>
          </p:nvSpPr>
          <p:spPr>
            <a:xfrm flipH="1" rot="5400000">
              <a:off x="9098403" y="-3046929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7"/>
            <p:cNvSpPr/>
            <p:nvPr/>
          </p:nvSpPr>
          <p:spPr>
            <a:xfrm flipH="1" rot="5400000">
              <a:off x="9098403" y="3764400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>
              <a:off x="12146281" y="-45719"/>
              <a:ext cx="45600" cy="68580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17" name="Google Shape;117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0" name="Google Shape;120;p18"/>
          <p:cNvGrpSpPr/>
          <p:nvPr/>
        </p:nvGrpSpPr>
        <p:grpSpPr>
          <a:xfrm>
            <a:off x="-93" y="-34289"/>
            <a:ext cx="9144095" cy="5177789"/>
            <a:chOff x="-124" y="-45719"/>
            <a:chExt cx="12192127" cy="6903719"/>
          </a:xfrm>
        </p:grpSpPr>
        <p:sp>
          <p:nvSpPr>
            <p:cNvPr id="121" name="Google Shape;121;p18"/>
            <p:cNvSpPr/>
            <p:nvPr/>
          </p:nvSpPr>
          <p:spPr>
            <a:xfrm>
              <a:off x="0" y="0"/>
              <a:ext cx="45600" cy="68580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8"/>
            <p:cNvSpPr/>
            <p:nvPr/>
          </p:nvSpPr>
          <p:spPr>
            <a:xfrm flipH="1" rot="5400000">
              <a:off x="3002279" y="3810000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8"/>
            <p:cNvSpPr/>
            <p:nvPr/>
          </p:nvSpPr>
          <p:spPr>
            <a:xfrm flipH="1" rot="5400000">
              <a:off x="3002277" y="-3001328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8"/>
            <p:cNvSpPr/>
            <p:nvPr/>
          </p:nvSpPr>
          <p:spPr>
            <a:xfrm flipH="1" rot="5400000">
              <a:off x="9098403" y="-3046929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8"/>
            <p:cNvSpPr/>
            <p:nvPr/>
          </p:nvSpPr>
          <p:spPr>
            <a:xfrm flipH="1" rot="5400000">
              <a:off x="9098403" y="3764400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8"/>
            <p:cNvSpPr/>
            <p:nvPr/>
          </p:nvSpPr>
          <p:spPr>
            <a:xfrm>
              <a:off x="12146281" y="-45719"/>
              <a:ext cx="45600" cy="68580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9" name="Google Shape;129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-93" y="-34289"/>
            <a:ext cx="9144095" cy="5177789"/>
            <a:chOff x="-124" y="-45719"/>
            <a:chExt cx="12192127" cy="6903719"/>
          </a:xfrm>
        </p:grpSpPr>
        <p:sp>
          <p:nvSpPr>
            <p:cNvPr id="132" name="Google Shape;132;p19"/>
            <p:cNvSpPr/>
            <p:nvPr/>
          </p:nvSpPr>
          <p:spPr>
            <a:xfrm>
              <a:off x="0" y="0"/>
              <a:ext cx="45600" cy="68580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 flipH="1" rot="5400000">
              <a:off x="3002279" y="3810000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9"/>
            <p:cNvSpPr/>
            <p:nvPr/>
          </p:nvSpPr>
          <p:spPr>
            <a:xfrm flipH="1" rot="5400000">
              <a:off x="3002277" y="-3001328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 flipH="1" rot="5400000">
              <a:off x="9098403" y="-3046929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 flipH="1" rot="5400000">
              <a:off x="9098403" y="3764400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9"/>
            <p:cNvSpPr/>
            <p:nvPr/>
          </p:nvSpPr>
          <p:spPr>
            <a:xfrm>
              <a:off x="12146281" y="-45719"/>
              <a:ext cx="45600" cy="68580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1" name="Google Shape;141;p20"/>
          <p:cNvGrpSpPr/>
          <p:nvPr/>
        </p:nvGrpSpPr>
        <p:grpSpPr>
          <a:xfrm>
            <a:off x="-93" y="-34289"/>
            <a:ext cx="9144095" cy="5177789"/>
            <a:chOff x="-124" y="-45719"/>
            <a:chExt cx="12192127" cy="6903719"/>
          </a:xfrm>
        </p:grpSpPr>
        <p:sp>
          <p:nvSpPr>
            <p:cNvPr id="142" name="Google Shape;142;p20"/>
            <p:cNvSpPr/>
            <p:nvPr/>
          </p:nvSpPr>
          <p:spPr>
            <a:xfrm>
              <a:off x="0" y="0"/>
              <a:ext cx="45600" cy="68580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 flipH="1" rot="5400000">
              <a:off x="3002279" y="3810000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0"/>
            <p:cNvSpPr/>
            <p:nvPr/>
          </p:nvSpPr>
          <p:spPr>
            <a:xfrm flipH="1" rot="5400000">
              <a:off x="3002277" y="-3001328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0"/>
            <p:cNvSpPr/>
            <p:nvPr/>
          </p:nvSpPr>
          <p:spPr>
            <a:xfrm flipH="1" rot="5400000">
              <a:off x="9098403" y="-3046929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 flipH="1" rot="5400000">
              <a:off x="9098403" y="3764400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12146281" y="-45719"/>
              <a:ext cx="45600" cy="68580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21"/>
          <p:cNvSpPr txBox="1"/>
          <p:nvPr>
            <p:ph idx="1" type="body"/>
          </p:nvPr>
        </p:nvSpPr>
        <p:spPr>
          <a:xfrm>
            <a:off x="3887391" y="1200863"/>
            <a:ext cx="4629300" cy="31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51" name="Google Shape;151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52" name="Google Shape;152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4" name="Google Shape;154;p21"/>
          <p:cNvGrpSpPr/>
          <p:nvPr/>
        </p:nvGrpSpPr>
        <p:grpSpPr>
          <a:xfrm>
            <a:off x="-93" y="-34289"/>
            <a:ext cx="9144095" cy="5177789"/>
            <a:chOff x="-124" y="-45719"/>
            <a:chExt cx="12192127" cy="6903719"/>
          </a:xfrm>
        </p:grpSpPr>
        <p:sp>
          <p:nvSpPr>
            <p:cNvPr id="155" name="Google Shape;155;p21"/>
            <p:cNvSpPr/>
            <p:nvPr/>
          </p:nvSpPr>
          <p:spPr>
            <a:xfrm>
              <a:off x="0" y="0"/>
              <a:ext cx="45600" cy="68580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 flipH="1" rot="5400000">
              <a:off x="3002279" y="3810000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 flipH="1" rot="5400000">
              <a:off x="3002277" y="-3001328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 flipH="1" rot="5400000">
              <a:off x="9098403" y="-3046929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 flipH="1" rot="5400000">
              <a:off x="9098403" y="3764400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12146281" y="-45719"/>
              <a:ext cx="45600" cy="68580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22"/>
          <p:cNvSpPr/>
          <p:nvPr>
            <p:ph idx="2" type="pic"/>
          </p:nvPr>
        </p:nvSpPr>
        <p:spPr>
          <a:xfrm>
            <a:off x="3887391" y="1200863"/>
            <a:ext cx="4629300" cy="31950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65" name="Google Shape;165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6" name="Google Shape;166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7" name="Google Shape;167;p22"/>
          <p:cNvGrpSpPr/>
          <p:nvPr/>
        </p:nvGrpSpPr>
        <p:grpSpPr>
          <a:xfrm>
            <a:off x="-93" y="-34289"/>
            <a:ext cx="9144095" cy="5177789"/>
            <a:chOff x="-124" y="-45719"/>
            <a:chExt cx="12192127" cy="6903719"/>
          </a:xfrm>
        </p:grpSpPr>
        <p:sp>
          <p:nvSpPr>
            <p:cNvPr id="168" name="Google Shape;168;p22"/>
            <p:cNvSpPr/>
            <p:nvPr/>
          </p:nvSpPr>
          <p:spPr>
            <a:xfrm>
              <a:off x="0" y="0"/>
              <a:ext cx="45600" cy="68580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2"/>
            <p:cNvSpPr/>
            <p:nvPr/>
          </p:nvSpPr>
          <p:spPr>
            <a:xfrm flipH="1" rot="5400000">
              <a:off x="3002279" y="3810000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2"/>
            <p:cNvSpPr/>
            <p:nvPr/>
          </p:nvSpPr>
          <p:spPr>
            <a:xfrm flipH="1" rot="5400000">
              <a:off x="3002277" y="-3001328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2"/>
            <p:cNvSpPr/>
            <p:nvPr/>
          </p:nvSpPr>
          <p:spPr>
            <a:xfrm flipH="1" rot="5400000">
              <a:off x="9098403" y="-3046929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2"/>
            <p:cNvSpPr/>
            <p:nvPr/>
          </p:nvSpPr>
          <p:spPr>
            <a:xfrm flipH="1" rot="5400000">
              <a:off x="9098403" y="3764400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2"/>
            <p:cNvSpPr/>
            <p:nvPr/>
          </p:nvSpPr>
          <p:spPr>
            <a:xfrm>
              <a:off x="12146281" y="-45719"/>
              <a:ext cx="45600" cy="68580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77" name="Google Shape;177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79" name="Google Shape;179;p23"/>
          <p:cNvGrpSpPr/>
          <p:nvPr/>
        </p:nvGrpSpPr>
        <p:grpSpPr>
          <a:xfrm>
            <a:off x="-93" y="-34289"/>
            <a:ext cx="9144095" cy="5177789"/>
            <a:chOff x="-124" y="-45719"/>
            <a:chExt cx="12192127" cy="6903719"/>
          </a:xfrm>
        </p:grpSpPr>
        <p:sp>
          <p:nvSpPr>
            <p:cNvPr id="180" name="Google Shape;180;p23"/>
            <p:cNvSpPr/>
            <p:nvPr/>
          </p:nvSpPr>
          <p:spPr>
            <a:xfrm>
              <a:off x="0" y="0"/>
              <a:ext cx="45600" cy="68580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3"/>
            <p:cNvSpPr/>
            <p:nvPr/>
          </p:nvSpPr>
          <p:spPr>
            <a:xfrm flipH="1" rot="5400000">
              <a:off x="3002279" y="3810000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3"/>
            <p:cNvSpPr/>
            <p:nvPr/>
          </p:nvSpPr>
          <p:spPr>
            <a:xfrm flipH="1" rot="5400000">
              <a:off x="3002277" y="-3001328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3"/>
            <p:cNvSpPr/>
            <p:nvPr/>
          </p:nvSpPr>
          <p:spPr>
            <a:xfrm flipH="1" rot="5400000">
              <a:off x="9098403" y="-3046929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3"/>
            <p:cNvSpPr/>
            <p:nvPr/>
          </p:nvSpPr>
          <p:spPr>
            <a:xfrm flipH="1" rot="5400000">
              <a:off x="9098403" y="3764400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12146281" y="-45719"/>
              <a:ext cx="45600" cy="68580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"/>
          <p:cNvSpPr txBox="1"/>
          <p:nvPr>
            <p:ph type="title"/>
          </p:nvPr>
        </p:nvSpPr>
        <p:spPr>
          <a:xfrm rot="5400000">
            <a:off x="5761800" y="1879214"/>
            <a:ext cx="35355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8" name="Google Shape;188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•"/>
              <a:defRPr/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91" name="Google Shape;191;p24"/>
          <p:cNvGrpSpPr/>
          <p:nvPr/>
        </p:nvGrpSpPr>
        <p:grpSpPr>
          <a:xfrm>
            <a:off x="-93" y="-34289"/>
            <a:ext cx="9144095" cy="5177789"/>
            <a:chOff x="-124" y="-45719"/>
            <a:chExt cx="12192127" cy="6903719"/>
          </a:xfrm>
        </p:grpSpPr>
        <p:sp>
          <p:nvSpPr>
            <p:cNvPr id="192" name="Google Shape;192;p24"/>
            <p:cNvSpPr/>
            <p:nvPr/>
          </p:nvSpPr>
          <p:spPr>
            <a:xfrm>
              <a:off x="0" y="0"/>
              <a:ext cx="45600" cy="68580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4"/>
            <p:cNvSpPr/>
            <p:nvPr/>
          </p:nvSpPr>
          <p:spPr>
            <a:xfrm flipH="1" rot="5400000">
              <a:off x="3002279" y="3810000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4"/>
            <p:cNvSpPr/>
            <p:nvPr/>
          </p:nvSpPr>
          <p:spPr>
            <a:xfrm flipH="1" rot="5400000">
              <a:off x="3002277" y="-3001328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4"/>
            <p:cNvSpPr/>
            <p:nvPr/>
          </p:nvSpPr>
          <p:spPr>
            <a:xfrm flipH="1" rot="5400000">
              <a:off x="9098403" y="-3046929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4"/>
            <p:cNvSpPr/>
            <p:nvPr/>
          </p:nvSpPr>
          <p:spPr>
            <a:xfrm flipH="1" rot="5400000">
              <a:off x="9098403" y="3764400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4"/>
            <p:cNvSpPr/>
            <p:nvPr/>
          </p:nvSpPr>
          <p:spPr>
            <a:xfrm>
              <a:off x="12146281" y="-45719"/>
              <a:ext cx="45600" cy="68580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5" name="Google Shape;55;p13"/>
          <p:cNvGrpSpPr/>
          <p:nvPr/>
        </p:nvGrpSpPr>
        <p:grpSpPr>
          <a:xfrm>
            <a:off x="-93" y="-34289"/>
            <a:ext cx="9144095" cy="5177789"/>
            <a:chOff x="-124" y="-45719"/>
            <a:chExt cx="12192127" cy="6903719"/>
          </a:xfrm>
        </p:grpSpPr>
        <p:sp>
          <p:nvSpPr>
            <p:cNvPr id="56" name="Google Shape;56;p13"/>
            <p:cNvSpPr/>
            <p:nvPr/>
          </p:nvSpPr>
          <p:spPr>
            <a:xfrm>
              <a:off x="0" y="0"/>
              <a:ext cx="45600" cy="68580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 flipH="1" rot="5400000">
              <a:off x="3002279" y="3810000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 flipH="1" rot="5400000">
              <a:off x="3002277" y="-3001328"/>
              <a:ext cx="45600" cy="6050400"/>
            </a:xfrm>
            <a:prstGeom prst="rect">
              <a:avLst/>
            </a:prstGeom>
            <a:solidFill>
              <a:schemeClr val="accent2"/>
            </a:solidFill>
            <a:ln cap="flat" cmpd="sng" w="143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 flipH="1" rot="5400000">
              <a:off x="9098403" y="-3046929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 flipH="1" rot="5400000">
              <a:off x="9098403" y="3764400"/>
              <a:ext cx="45600" cy="61416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2146281" y="-45719"/>
              <a:ext cx="45600" cy="6858000"/>
            </a:xfrm>
            <a:prstGeom prst="rect">
              <a:avLst/>
            </a:prstGeom>
            <a:solidFill>
              <a:schemeClr val="dk2"/>
            </a:solidFill>
            <a:ln cap="flat" cmpd="sng" w="14300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descr="A purple and blue logo&#10;&#10;Description automatically generated" id="62" name="Google Shape;62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127135" y="262753"/>
            <a:ext cx="1747733" cy="71036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6.jp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0" Type="http://schemas.openxmlformats.org/officeDocument/2006/relationships/hyperlink" Target="https://www.legislation.gov.uk/ukpga/2014/23/content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mencap.org.uk/advice-and-support/housing" TargetMode="External"/><Relationship Id="rId4" Type="http://schemas.openxmlformats.org/officeDocument/2006/relationships/hyperlink" Target="https://contact.org.uk/help-for-families/information-advice-services/preparing-for-adult-life/independent-living-and-housing/" TargetMode="External"/><Relationship Id="rId9" Type="http://schemas.openxmlformats.org/officeDocument/2006/relationships/hyperlink" Target="https://www.turn2us.org.uk/" TargetMode="External"/><Relationship Id="rId5" Type="http://schemas.openxmlformats.org/officeDocument/2006/relationships/hyperlink" Target="https://www.ndti.org.uk/collection/preparing-for-adulthood-independent-living/" TargetMode="External"/><Relationship Id="rId6" Type="http://schemas.openxmlformats.org/officeDocument/2006/relationships/hyperlink" Target="https://www.scope.org.uk/advice-and-support/options-for-supported-living#Options-for-supported-living-click" TargetMode="External"/><Relationship Id="rId7" Type="http://schemas.openxmlformats.org/officeDocument/2006/relationships/hyperlink" Target="https://www.reading.gov.uk/adult-care/care-and-support-options/supported-living/supported-living-framework-list/" TargetMode="External"/><Relationship Id="rId8" Type="http://schemas.openxmlformats.org/officeDocument/2006/relationships/hyperlink" Target="https://www.cqc.org.uk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www.stepping-forward.org.uk/" TargetMode="External"/><Relationship Id="rId4" Type="http://schemas.openxmlformats.org/officeDocument/2006/relationships/hyperlink" Target="https://www.readingmencap.org.uk/" TargetMode="External"/><Relationship Id="rId5" Type="http://schemas.openxmlformats.org/officeDocument/2006/relationships/hyperlink" Target="https://www.autismberkshire.org.uk/introducing-the-berkshire-adult-autism-support-service/" TargetMode="External"/><Relationship Id="rId6" Type="http://schemas.openxmlformats.org/officeDocument/2006/relationships/hyperlink" Target="https://servicesguide.reading.gov.uk/kb5/reading/directory/advice.page?id=abRYjnqTf3o" TargetMode="External"/><Relationship Id="rId7" Type="http://schemas.openxmlformats.org/officeDocument/2006/relationships/hyperlink" Target="https://www.reading.gov.uk/adult-care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ndti.org.uk/collection/preparing-for-adulthood-independent-living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www.scope.org.uk/advice-and-support/options-for-supported-living#Advice-on-applying-for-supported-living-click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ndti.org.uk/wp-content/uploads/2025/06/Top-Tips-SEND-Housing.pdf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ctrTitle"/>
          </p:nvPr>
        </p:nvSpPr>
        <p:spPr>
          <a:xfrm>
            <a:off x="311700" y="744575"/>
            <a:ext cx="8520600" cy="368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Emily Pearse &amp;               Ruth Pearse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(CEO Parenting Special Children)</a:t>
            </a:r>
            <a:endParaRPr sz="4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Supported Living</a:t>
            </a:r>
            <a:r>
              <a:rPr lang="en"/>
              <a:t> 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Transition is difficult</a:t>
            </a:r>
            <a:r>
              <a:rPr lang="en"/>
              <a:t> </a:t>
            </a:r>
            <a:endParaRPr/>
          </a:p>
        </p:txBody>
      </p:sp>
      <p:sp>
        <p:nvSpPr>
          <p:cNvPr id="288" name="Google Shape;288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00"/>
              <a:t>For adult - particularly if autistic - do they need phased transition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00"/>
              <a:t>For parent/carers - letting go, we know our adult best how much do we get involved, what feedback do we need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00"/>
              <a:t>Partnership working key - you are not being over protective! Be proactive</a:t>
            </a:r>
            <a:endParaRPr sz="2500"/>
          </a:p>
          <a:p>
            <a:pPr indent="-375443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500"/>
              <a:t>It is an ongoing process, life throws curve balls which can impact on supported living  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5"/>
          <p:cNvSpPr txBox="1"/>
          <p:nvPr>
            <p:ph idx="1" type="body"/>
          </p:nvPr>
        </p:nvSpPr>
        <p:spPr>
          <a:xfrm>
            <a:off x="311700" y="80550"/>
            <a:ext cx="8520600" cy="44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4" name="Google Shape;29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6750" y="0"/>
            <a:ext cx="3120400" cy="49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857626" cy="494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2200" y="0"/>
            <a:ext cx="3624549" cy="49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/>
          <p:nvPr>
            <p:ph type="title"/>
          </p:nvPr>
        </p:nvSpPr>
        <p:spPr>
          <a:xfrm>
            <a:off x="311700" y="199525"/>
            <a:ext cx="85206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Resources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- National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302" name="Google Shape;302;p36"/>
          <p:cNvSpPr txBox="1"/>
          <p:nvPr/>
        </p:nvSpPr>
        <p:spPr>
          <a:xfrm>
            <a:off x="212875" y="909025"/>
            <a:ext cx="89523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Learning Disability - Independent Living - Housing | Mencap</a:t>
            </a:r>
            <a:r>
              <a:rPr lang="en" sz="3400">
                <a:solidFill>
                  <a:srgbClr val="7B05E2"/>
                </a:solidFill>
                <a:highlight>
                  <a:srgbClr val="FFFFFF"/>
                </a:highlight>
              </a:rPr>
              <a:t> </a:t>
            </a:r>
            <a:r>
              <a:rPr lang="en" sz="1800">
                <a:solidFill>
                  <a:srgbClr val="444444"/>
                </a:solidFill>
                <a:highlight>
                  <a:srgbClr val="FFFFFF"/>
                </a:highlight>
              </a:rPr>
              <a:t>Easy Read </a:t>
            </a:r>
            <a:endParaRPr sz="18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Independent living &amp; housing | Contact</a:t>
            </a:r>
            <a:endParaRPr sz="41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Preparing for Adulthood: Independent living | NDTi</a:t>
            </a:r>
            <a:endParaRPr sz="48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6"/>
              </a:rPr>
              <a:t>Options for supported living   | Disability charity Scope UK</a:t>
            </a:r>
            <a:endParaRPr sz="55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7"/>
              </a:rPr>
              <a:t>Supported Living Framework list - Reading Borough Council</a:t>
            </a:r>
            <a:endParaRPr sz="62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8"/>
              </a:rPr>
              <a:t>Care Quality Commission</a:t>
            </a:r>
            <a:endParaRPr sz="25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9"/>
              </a:rPr>
              <a:t>Tackling Financial Insecurity Together | Turn2us</a:t>
            </a:r>
            <a:endParaRPr sz="32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10"/>
              </a:rPr>
              <a:t>Care Act 2014</a:t>
            </a:r>
            <a:endParaRPr sz="18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- local </a:t>
            </a:r>
            <a:endParaRPr/>
          </a:p>
        </p:txBody>
      </p:sp>
      <p:sp>
        <p:nvSpPr>
          <p:cNvPr id="308" name="Google Shape;308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Stepping Forward | DISABILITY • RIGHTS • ACTION</a:t>
            </a:r>
            <a:r>
              <a:rPr lang="en" sz="2200"/>
              <a:t> - benefits advice 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Reading Mencap - The Local Voice of Learning Disability</a:t>
            </a:r>
            <a:r>
              <a:rPr lang="en" sz="2900"/>
              <a:t> 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Get help from the Berkshire Adult Autism Support Service - Autism Berkshire</a:t>
            </a:r>
            <a:endParaRPr sz="2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Reading Directory | Transition - Becoming an adult and preparing for the future</a:t>
            </a:r>
            <a:endParaRPr sz="25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7"/>
              </a:rPr>
              <a:t>Adult Social Care and Public Health - Reading Borough Council</a:t>
            </a:r>
            <a:endParaRPr sz="36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                                       Learning skills for the future </a:t>
            </a:r>
            <a:endParaRPr/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429577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6"/>
          <p:cNvSpPr txBox="1"/>
          <p:nvPr/>
        </p:nvSpPr>
        <p:spPr>
          <a:xfrm>
            <a:off x="4572000" y="1530400"/>
            <a:ext cx="40812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2"/>
                </a:solidFill>
              </a:rPr>
              <a:t>Aspirations &amp; choice</a:t>
            </a:r>
            <a:endParaRPr b="1" sz="2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Why I wanted to go to Foxes Academy?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Learn to live independently 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Similar experience to others who were going to university/college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" sz="1800">
                <a:solidFill>
                  <a:schemeClr val="dk2"/>
                </a:solidFill>
              </a:rPr>
              <a:t>Gain a qualification that would help her with a paid job in </a:t>
            </a:r>
            <a:r>
              <a:rPr lang="en" sz="1800">
                <a:solidFill>
                  <a:schemeClr val="dk2"/>
                </a:solidFill>
              </a:rPr>
              <a:t>hospitality</a:t>
            </a:r>
            <a:r>
              <a:rPr lang="en" sz="1800">
                <a:solidFill>
                  <a:schemeClr val="dk2"/>
                </a:solidFill>
              </a:rPr>
              <a:t> 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idx="1" type="body"/>
          </p:nvPr>
        </p:nvSpPr>
        <p:spPr>
          <a:xfrm>
            <a:off x="5028425" y="546575"/>
            <a:ext cx="3743400" cy="410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What skills did you</a:t>
            </a:r>
            <a:r>
              <a:rPr lang="en" sz="2100"/>
              <a:t> learn from Foxes that have helped you live in your own home?</a:t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Budgeting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Planning &amp; cooking healthy food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Cleaning &amp; tidying 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Shopping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Travel 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Time keeping</a:t>
            </a:r>
            <a:endParaRPr sz="2100"/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Customer service</a:t>
            </a:r>
            <a:endParaRPr sz="2100"/>
          </a:p>
        </p:txBody>
      </p:sp>
      <p:pic>
        <p:nvPicPr>
          <p:cNvPr id="215" name="Google Shape;2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0"/>
            <a:ext cx="4572000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idx="1" type="body"/>
          </p:nvPr>
        </p:nvSpPr>
        <p:spPr>
          <a:xfrm>
            <a:off x="4769525" y="1152475"/>
            <a:ext cx="4194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it like living in supported living? What do you enjoy?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Independence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Having my own home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Having time with my friends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Putting into practice the skills I learnt at Foxes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What has been difficult? Living with other people, leaving home </a:t>
            </a:r>
            <a:endParaRPr/>
          </a:p>
        </p:txBody>
      </p:sp>
      <p:pic>
        <p:nvPicPr>
          <p:cNvPr id="221" name="Google Shape;2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>
            <p:ph type="title"/>
          </p:nvPr>
        </p:nvSpPr>
        <p:spPr>
          <a:xfrm>
            <a:off x="311700" y="199525"/>
            <a:ext cx="85206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Preparing for Adulthood and beyond, it is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holistic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Preparing for Adulthood: Independent living | NDTi</a:t>
            </a:r>
            <a:endParaRPr/>
          </a:p>
        </p:txBody>
      </p:sp>
      <p:pic>
        <p:nvPicPr>
          <p:cNvPr id="227" name="Google Shape;227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725" y="1646925"/>
            <a:ext cx="8285351" cy="349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>
            <p:ph type="title"/>
          </p:nvPr>
        </p:nvSpPr>
        <p:spPr>
          <a:xfrm>
            <a:off x="628650" y="2405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Play"/>
              <a:buNone/>
            </a:pPr>
            <a:r>
              <a:rPr lang="en"/>
              <a:t>Our journey</a:t>
            </a:r>
            <a:endParaRPr/>
          </a:p>
        </p:txBody>
      </p:sp>
      <p:sp>
        <p:nvSpPr>
          <p:cNvPr id="234" name="Google Shape;234;p3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Copyright © Parenting Special Children</a:t>
            </a:r>
            <a:endParaRPr/>
          </a:p>
        </p:txBody>
      </p:sp>
      <p:sp>
        <p:nvSpPr>
          <p:cNvPr id="235" name="Google Shape;235;p3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6" name="Google Shape;236;p30"/>
          <p:cNvGrpSpPr/>
          <p:nvPr/>
        </p:nvGrpSpPr>
        <p:grpSpPr>
          <a:xfrm>
            <a:off x="628650" y="1060819"/>
            <a:ext cx="7886700" cy="3572068"/>
            <a:chOff x="0" y="0"/>
            <a:chExt cx="10515600" cy="4351404"/>
          </a:xfrm>
        </p:grpSpPr>
        <p:sp>
          <p:nvSpPr>
            <p:cNvPr id="237" name="Google Shape;237;p30"/>
            <p:cNvSpPr/>
            <p:nvPr/>
          </p:nvSpPr>
          <p:spPr>
            <a:xfrm>
              <a:off x="0" y="1305401"/>
              <a:ext cx="10515600" cy="1740600"/>
            </a:xfrm>
            <a:prstGeom prst="notchedRightArrow">
              <a:avLst>
                <a:gd fmla="val 50000" name="adj1"/>
                <a:gd fmla="val 50000" name="adj2"/>
              </a:avLst>
            </a:prstGeom>
            <a:solidFill>
              <a:srgbClr val="D3ECE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2657" y="0"/>
              <a:ext cx="10062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0"/>
            <p:cNvSpPr txBox="1"/>
            <p:nvPr/>
          </p:nvSpPr>
          <p:spPr>
            <a:xfrm>
              <a:off x="2648" y="0"/>
              <a:ext cx="13422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2650" lIns="42650" spcFirstLastPara="1" rIns="4265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i="0"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Transition to adulthood reviews 14+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288213" y="1958102"/>
              <a:ext cx="435000" cy="435000"/>
            </a:xfrm>
            <a:prstGeom prst="ellipse">
              <a:avLst/>
            </a:prstGeom>
            <a:solidFill>
              <a:srgbClr val="6BCED5"/>
            </a:solidFill>
            <a:ln cap="flat" cmpd="sng" w="143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1059216" y="2610802"/>
              <a:ext cx="10062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0"/>
            <p:cNvSpPr txBox="1"/>
            <p:nvPr/>
          </p:nvSpPr>
          <p:spPr>
            <a:xfrm>
              <a:off x="912625" y="2610800"/>
              <a:ext cx="14886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650" lIns="42650" spcFirstLastPara="1" rIns="4265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Age 1</a:t>
              </a:r>
              <a:r>
                <a:rPr i="0"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7- 19 local specialist college &amp;</a:t>
              </a:r>
              <a:endParaRPr i="0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work experience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1344773" y="1958102"/>
              <a:ext cx="435000" cy="435000"/>
            </a:xfrm>
            <a:prstGeom prst="ellipse">
              <a:avLst/>
            </a:prstGeom>
            <a:solidFill>
              <a:srgbClr val="61B1CE"/>
            </a:solidFill>
            <a:ln cap="flat" cmpd="sng" w="143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2115776" y="0"/>
              <a:ext cx="10062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0"/>
            <p:cNvSpPr txBox="1"/>
            <p:nvPr/>
          </p:nvSpPr>
          <p:spPr>
            <a:xfrm>
              <a:off x="2065475" y="0"/>
              <a:ext cx="15390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2650" lIns="42650" spcFirstLastPara="1" rIns="4265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19+ Application specialist catering &amp; hospitality residential college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2401333" y="1958102"/>
              <a:ext cx="435000" cy="435000"/>
            </a:xfrm>
            <a:prstGeom prst="ellipse">
              <a:avLst/>
            </a:prstGeom>
            <a:solidFill>
              <a:srgbClr val="5795C7"/>
            </a:solidFill>
            <a:ln cap="flat" cmpd="sng" w="143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3172336" y="2610802"/>
              <a:ext cx="10062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0"/>
            <p:cNvSpPr txBox="1"/>
            <p:nvPr/>
          </p:nvSpPr>
          <p:spPr>
            <a:xfrm>
              <a:off x="3172323" y="2610804"/>
              <a:ext cx="12615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650" lIns="42650" spcFirstLastPara="1" rIns="4265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i="0"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Age 19-22</a:t>
              </a:r>
              <a:r>
                <a:rPr i="0"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endParaRPr i="0"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Foxes Academy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3457893" y="1958102"/>
              <a:ext cx="435000" cy="435000"/>
            </a:xfrm>
            <a:prstGeom prst="ellipse">
              <a:avLst/>
            </a:prstGeom>
            <a:solidFill>
              <a:srgbClr val="4D77C1"/>
            </a:solidFill>
            <a:ln cap="flat" cmpd="sng" w="143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4228896" y="0"/>
              <a:ext cx="10062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0"/>
            <p:cNvSpPr txBox="1"/>
            <p:nvPr/>
          </p:nvSpPr>
          <p:spPr>
            <a:xfrm>
              <a:off x="4001800" y="0"/>
              <a:ext cx="17733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2650" lIns="42650" spcFirstLastPara="1" rIns="4265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i="0"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Skills </a:t>
              </a: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&amp; qualifications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ready for employment</a:t>
              </a:r>
              <a:endParaRPr sz="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0"/>
            <p:cNvSpPr/>
            <p:nvPr/>
          </p:nvSpPr>
          <p:spPr>
            <a:xfrm>
              <a:off x="4514453" y="1958102"/>
              <a:ext cx="435000" cy="435000"/>
            </a:xfrm>
            <a:prstGeom prst="ellipse">
              <a:avLst/>
            </a:prstGeom>
            <a:solidFill>
              <a:srgbClr val="4559B8"/>
            </a:solidFill>
            <a:ln cap="flat" cmpd="sng" w="143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>
              <a:off x="5285456" y="2610802"/>
              <a:ext cx="10062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0"/>
            <p:cNvSpPr txBox="1"/>
            <p:nvPr/>
          </p:nvSpPr>
          <p:spPr>
            <a:xfrm>
              <a:off x="5204750" y="2610804"/>
              <a:ext cx="16713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650" lIns="42650" spcFirstLastPara="1" rIns="42650" wrap="square" tIns="42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Age 22-25+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Employment &amp; 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Volunteering 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t/>
              </a:r>
              <a:endParaRPr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t/>
              </a:r>
              <a:endParaRPr sz="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5571012" y="1958102"/>
              <a:ext cx="435000" cy="435000"/>
            </a:xfrm>
            <a:prstGeom prst="ellipse">
              <a:avLst/>
            </a:prstGeom>
            <a:solidFill>
              <a:srgbClr val="4343AA"/>
            </a:solidFill>
            <a:ln cap="flat" cmpd="sng" w="143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6342015" y="0"/>
              <a:ext cx="10062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0"/>
            <p:cNvSpPr txBox="1"/>
            <p:nvPr/>
          </p:nvSpPr>
          <p:spPr>
            <a:xfrm>
              <a:off x="6006000" y="0"/>
              <a:ext cx="21093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2650" lIns="42650" spcFirstLastPara="1" rIns="4265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25+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Ongoing learning/courses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Aspirations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6627572" y="1958102"/>
              <a:ext cx="435000" cy="435000"/>
            </a:xfrm>
            <a:prstGeom prst="ellipse">
              <a:avLst/>
            </a:prstGeom>
            <a:solidFill>
              <a:srgbClr val="52419C"/>
            </a:solidFill>
            <a:ln cap="flat" cmpd="sng" w="143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7398575" y="2610802"/>
              <a:ext cx="10062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0"/>
            <p:cNvSpPr txBox="1"/>
            <p:nvPr/>
          </p:nvSpPr>
          <p:spPr>
            <a:xfrm>
              <a:off x="7398575" y="2610804"/>
              <a:ext cx="17733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2650" lIns="42650" spcFirstLastPara="1" rIns="4265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25+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i="0"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Supported living 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lang="en" sz="14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Social activities</a:t>
              </a:r>
              <a:endParaRPr sz="1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7684132" y="1958102"/>
              <a:ext cx="435000" cy="435000"/>
            </a:xfrm>
            <a:prstGeom prst="ellipse">
              <a:avLst/>
            </a:prstGeom>
            <a:solidFill>
              <a:srgbClr val="5C3E8E"/>
            </a:solidFill>
            <a:ln cap="flat" cmpd="sng" w="143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8455135" y="0"/>
              <a:ext cx="10062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8740692" y="1958102"/>
              <a:ext cx="435000" cy="435000"/>
            </a:xfrm>
            <a:prstGeom prst="ellipse">
              <a:avLst/>
            </a:prstGeom>
            <a:solidFill>
              <a:srgbClr val="623C80"/>
            </a:solidFill>
            <a:ln cap="flat" cmpd="sng" w="143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0"/>
            <p:cNvSpPr txBox="1"/>
            <p:nvPr/>
          </p:nvSpPr>
          <p:spPr>
            <a:xfrm>
              <a:off x="8455121" y="0"/>
              <a:ext cx="1488600" cy="174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2650" lIns="42650" spcFirstLastPara="1" rIns="4265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00"/>
                <a:buFont typeface="Arial"/>
                <a:buNone/>
              </a:pPr>
              <a:r>
                <a:rPr b="1" i="0" lang="en" sz="180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Fulfilling life </a:t>
              </a:r>
              <a:endParaRPr b="1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1"/>
          <p:cNvSpPr txBox="1"/>
          <p:nvPr>
            <p:ph type="title"/>
          </p:nvPr>
        </p:nvSpPr>
        <p:spPr>
          <a:xfrm>
            <a:off x="311700" y="199525"/>
            <a:ext cx="8520600" cy="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Preparing for supported living  - </a:t>
            </a:r>
            <a:r>
              <a:rPr b="1" lang="en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choice </a:t>
            </a:r>
            <a:r>
              <a:rPr lang="en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is key for young adult </a:t>
            </a:r>
            <a:endParaRPr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70" name="Google Shape;270;p31"/>
          <p:cNvSpPr txBox="1"/>
          <p:nvPr/>
        </p:nvSpPr>
        <p:spPr>
          <a:xfrm>
            <a:off x="212875" y="909025"/>
            <a:ext cx="89523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Different options for supported living - do your research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Inform your local authority that your young adult would like to move to supported living, residential care, Shared Lives 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Have a social care needs assessment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Ensure you have Power of Attorney post 18 or deputyship 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See what benefits are needed, Universal Credit, PIP/DLA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Refer to the Care Act 2014 when needed 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3"/>
              </a:rPr>
              <a:t>Options for supported living   | Disability charity Scope UK</a:t>
            </a:r>
            <a:endParaRPr sz="36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7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 txBox="1"/>
          <p:nvPr>
            <p:ph type="title"/>
          </p:nvPr>
        </p:nvSpPr>
        <p:spPr>
          <a:xfrm>
            <a:off x="311700" y="199525"/>
            <a:ext cx="85206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Top tips when looking for housing - choice &amp; research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276" name="Google Shape;276;p32"/>
          <p:cNvSpPr txBox="1"/>
          <p:nvPr/>
        </p:nvSpPr>
        <p:spPr>
          <a:xfrm>
            <a:off x="212875" y="909025"/>
            <a:ext cx="89523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36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Think about whether you want/need to live alone or with other people and with whom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Think about where you would like to live - you need to feel safe, transport links, near to family or familiar place 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Look at different providers, especially important for care package, CQC reports, LA preferred providers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3"/>
              </a:rPr>
              <a:t>Top-Tips-SEND-Housing.pdf</a:t>
            </a:r>
            <a:endParaRPr sz="33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3"/>
          <p:cNvSpPr txBox="1"/>
          <p:nvPr>
            <p:ph type="title"/>
          </p:nvPr>
        </p:nvSpPr>
        <p:spPr>
          <a:xfrm>
            <a:off x="311700" y="199525"/>
            <a:ext cx="85206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Our experiences </a:t>
            </a:r>
            <a:r>
              <a:rPr lang="en">
                <a:solidFill>
                  <a:srgbClr val="0000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solidFill>
                <a:srgbClr val="00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  <p:sp>
        <p:nvSpPr>
          <p:cNvPr id="282" name="Google Shape;282;p33"/>
          <p:cNvSpPr txBox="1"/>
          <p:nvPr/>
        </p:nvSpPr>
        <p:spPr>
          <a:xfrm>
            <a:off x="212875" y="667400"/>
            <a:ext cx="8952300" cy="43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0000FF"/>
                </a:solidFill>
                <a:highlight>
                  <a:srgbClr val="FFFFFF"/>
                </a:highlight>
              </a:rPr>
              <a:t>Key factors for daughter and for us as parents - CHOICE </a:t>
            </a:r>
            <a:endParaRPr sz="2500">
              <a:solidFill>
                <a:srgbClr val="0000FF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Clr>
                <a:srgbClr val="444444"/>
              </a:buClr>
              <a:buSzPts val="25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Who daughter shared a house with or didn’t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Safe, welcoming home, clean, well decorated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Support company - CQC </a:t>
            </a:r>
            <a:r>
              <a:rPr lang="en" sz="2100">
                <a:solidFill>
                  <a:srgbClr val="444444"/>
                </a:solidFill>
                <a:highlight>
                  <a:srgbClr val="FFFFFF"/>
                </a:highlight>
              </a:rPr>
              <a:t>(Care Quality Commission) </a:t>
            </a: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reports, training, working in partnership with us, prior visits 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Activities to enable her to live a fulfilling life 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Being mindful of changes in behaviours 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-387350" lvl="0" marL="457200" rtl="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444444"/>
              </a:buClr>
              <a:buSzPts val="2500"/>
              <a:buChar char="●"/>
            </a:pPr>
            <a:r>
              <a:rPr lang="en" sz="2500">
                <a:solidFill>
                  <a:srgbClr val="444444"/>
                </a:solidFill>
                <a:highlight>
                  <a:srgbClr val="FFFFFF"/>
                </a:highlight>
              </a:rPr>
              <a:t>It might not work so being open to planning something different </a:t>
            </a:r>
            <a:endParaRPr sz="2500">
              <a:solidFill>
                <a:srgbClr val="444444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22222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rgbClr val="7B05E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SC Theme">
  <a:themeElements>
    <a:clrScheme name="Custom 1">
      <a:dk1>
        <a:srgbClr val="000000"/>
      </a:dk1>
      <a:lt1>
        <a:srgbClr val="FFFFFF"/>
      </a:lt1>
      <a:dk2>
        <a:srgbClr val="2D3F85"/>
      </a:dk2>
      <a:lt2>
        <a:srgbClr val="E8E8E8"/>
      </a:lt2>
      <a:accent1>
        <a:srgbClr val="2D3F85"/>
      </a:accent1>
      <a:accent2>
        <a:srgbClr val="D43680"/>
      </a:accent2>
      <a:accent3>
        <a:srgbClr val="6CCED6"/>
      </a:accent3>
      <a:accent4>
        <a:srgbClr val="643C83"/>
      </a:accent4>
      <a:accent5>
        <a:srgbClr val="FFFFFF"/>
      </a:accent5>
      <a:accent6>
        <a:srgbClr val="000000"/>
      </a:accent6>
      <a:hlink>
        <a:srgbClr val="D43680"/>
      </a:hlink>
      <a:folHlink>
        <a:srgbClr val="643C8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